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69" r:id="rId3"/>
    <p:sldId id="267" r:id="rId4"/>
    <p:sldId id="268" r:id="rId5"/>
    <p:sldId id="266" r:id="rId6"/>
    <p:sldId id="265" r:id="rId7"/>
    <p:sldId id="264" r:id="rId8"/>
    <p:sldId id="263" r:id="rId9"/>
    <p:sldId id="262" r:id="rId10"/>
    <p:sldId id="275" r:id="rId11"/>
    <p:sldId id="258" r:id="rId12"/>
    <p:sldId id="274" r:id="rId13"/>
    <p:sldId id="273" r:id="rId14"/>
    <p:sldId id="272" r:id="rId15"/>
    <p:sldId id="271" r:id="rId16"/>
    <p:sldId id="270" r:id="rId17"/>
    <p:sldId id="261" r:id="rId18"/>
    <p:sldId id="260" r:id="rId19"/>
    <p:sldId id="283" r:id="rId20"/>
    <p:sldId id="282" r:id="rId21"/>
    <p:sldId id="276" r:id="rId22"/>
    <p:sldId id="281" r:id="rId23"/>
    <p:sldId id="280" r:id="rId24"/>
    <p:sldId id="279" r:id="rId25"/>
    <p:sldId id="278" r:id="rId26"/>
    <p:sldId id="277" r:id="rId27"/>
    <p:sldId id="289" r:id="rId28"/>
    <p:sldId id="288" r:id="rId29"/>
    <p:sldId id="287" r:id="rId30"/>
    <p:sldId id="286" r:id="rId31"/>
    <p:sldId id="285" r:id="rId32"/>
    <p:sldId id="284" r:id="rId33"/>
    <p:sldId id="259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BE883-829C-4A64-9576-0242E4C8E4FB}" type="datetimeFigureOut">
              <a:rPr lang="it-IT" smtClean="0"/>
              <a:pPr/>
              <a:t>01/03/2013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A241B-3247-4EBC-9DFF-8A270A719D1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A241B-3247-4EBC-9DFF-8A270A719D1F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F6A1-2888-4F06-874D-93FF50B163DA}" type="datetimeFigureOut">
              <a:rPr lang="it-IT" smtClean="0"/>
              <a:pPr/>
              <a:t>01/03/2013</a:t>
            </a:fld>
            <a:endParaRPr lang="it-IT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0A49-7908-45EB-81CD-C4F01F5F185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F6A1-2888-4F06-874D-93FF50B163DA}" type="datetimeFigureOut">
              <a:rPr lang="it-IT" smtClean="0"/>
              <a:pPr/>
              <a:t>01/03/2013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0A49-7908-45EB-81CD-C4F01F5F1857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F6A1-2888-4F06-874D-93FF50B163DA}" type="datetimeFigureOut">
              <a:rPr lang="it-IT" smtClean="0"/>
              <a:pPr/>
              <a:t>01/03/2013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0A49-7908-45EB-81CD-C4F01F5F1857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F6A1-2888-4F06-874D-93FF50B163DA}" type="datetimeFigureOut">
              <a:rPr lang="it-IT" smtClean="0"/>
              <a:pPr/>
              <a:t>01/03/2013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0A49-7908-45EB-81CD-C4F01F5F1857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F6A1-2888-4F06-874D-93FF50B163DA}" type="datetimeFigureOut">
              <a:rPr lang="it-IT" smtClean="0"/>
              <a:pPr/>
              <a:t>01/03/2013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B40A49-7908-45EB-81CD-C4F01F5F1857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F6A1-2888-4F06-874D-93FF50B163DA}" type="datetimeFigureOut">
              <a:rPr lang="it-IT" smtClean="0"/>
              <a:pPr/>
              <a:t>01/03/2013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0A49-7908-45EB-81CD-C4F01F5F1857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F6A1-2888-4F06-874D-93FF50B163DA}" type="datetimeFigureOut">
              <a:rPr lang="it-IT" smtClean="0"/>
              <a:pPr/>
              <a:t>01/03/2013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0A49-7908-45EB-81CD-C4F01F5F1857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F6A1-2888-4F06-874D-93FF50B163DA}" type="datetimeFigureOut">
              <a:rPr lang="it-IT" smtClean="0"/>
              <a:pPr/>
              <a:t>01/03/2013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0A49-7908-45EB-81CD-C4F01F5F1857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F6A1-2888-4F06-874D-93FF50B163DA}" type="datetimeFigureOut">
              <a:rPr lang="it-IT" smtClean="0"/>
              <a:pPr/>
              <a:t>01/03/2013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0A49-7908-45EB-81CD-C4F01F5F1857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F6A1-2888-4F06-874D-93FF50B163DA}" type="datetimeFigureOut">
              <a:rPr lang="it-IT" smtClean="0"/>
              <a:pPr/>
              <a:t>01/03/2013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0A49-7908-45EB-81CD-C4F01F5F1857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it-IT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F6A1-2888-4F06-874D-93FF50B163DA}" type="datetimeFigureOut">
              <a:rPr lang="it-IT" smtClean="0"/>
              <a:pPr/>
              <a:t>01/03/2013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0A49-7908-45EB-81CD-C4F01F5F1857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23F6A1-2888-4F06-874D-93FF50B163DA}" type="datetimeFigureOut">
              <a:rPr lang="it-IT" smtClean="0"/>
              <a:pPr/>
              <a:t>01/03/2013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B40A49-7908-45EB-81CD-C4F01F5F1857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Traumi spinali</a:t>
            </a:r>
            <a:br>
              <a:rPr lang="it-IT" dirty="0" smtClean="0"/>
            </a:br>
            <a:r>
              <a:rPr lang="it-IT" dirty="0" smtClean="0"/>
              <a:t>aspetti </a:t>
            </a:r>
            <a:r>
              <a:rPr lang="it-IT" dirty="0" smtClean="0"/>
              <a:t>neuroradiologici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2.3.2013 </a:t>
            </a:r>
          </a:p>
          <a:p>
            <a:endParaRPr lang="it-IT" dirty="0"/>
          </a:p>
          <a:p>
            <a:r>
              <a:rPr lang="it-IT" dirty="0" smtClean="0"/>
              <a:t>Dr. Mario Leonardo</a:t>
            </a:r>
            <a:endParaRPr lang="it-IT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T2 HR</a:t>
            </a:r>
            <a:endParaRPr lang="it-IT" dirty="0"/>
          </a:p>
        </p:txBody>
      </p:sp>
      <p:pic>
        <p:nvPicPr>
          <p:cNvPr id="4" name="Segnaposto contenuto 3" descr="T2sa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7737" y="1600200"/>
            <a:ext cx="4708525" cy="47085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T2 MERGE</a:t>
            </a:r>
            <a:endParaRPr lang="it-IT" dirty="0"/>
          </a:p>
        </p:txBody>
      </p:sp>
      <p:pic>
        <p:nvPicPr>
          <p:cNvPr id="9" name="Segnaposto contenuto 8" descr="merge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3556943" cy="3556943"/>
          </a:xfrm>
        </p:spPr>
      </p:pic>
      <p:pic>
        <p:nvPicPr>
          <p:cNvPr id="10" name="Segnaposto contenuto 9" descr="merge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mer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4038600" cy="4038600"/>
          </a:xfrm>
        </p:spPr>
      </p:pic>
      <p:pic>
        <p:nvPicPr>
          <p:cNvPr id="8" name="Segnaposto contenuto 7" descr="merge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2420888"/>
            <a:ext cx="4038600" cy="40386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Controllo a 24 H</a:t>
            </a:r>
            <a:endParaRPr lang="it-IT" dirty="0"/>
          </a:p>
        </p:txBody>
      </p:sp>
      <p:pic>
        <p:nvPicPr>
          <p:cNvPr id="6" name="Segnaposto contenuto 5" descr="t1sa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7" name="Segnaposto contenuto 6" descr="T2 as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755576" y="404664"/>
            <a:ext cx="3528392" cy="639762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T2 edema paravertebrale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half" idx="3"/>
          </p:nvPr>
        </p:nvSpPr>
        <p:spPr>
          <a:xfrm>
            <a:off x="5868144" y="5301208"/>
            <a:ext cx="1800200" cy="639762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T1 mdc </a:t>
            </a:r>
            <a:r>
              <a:rPr lang="it-IT" dirty="0" smtClean="0"/>
              <a:t>Gd</a:t>
            </a:r>
            <a:endParaRPr lang="it-IT" dirty="0"/>
          </a:p>
        </p:txBody>
      </p:sp>
      <p:pic>
        <p:nvPicPr>
          <p:cNvPr id="7" name="Segnaposto contenuto 6" descr="T1 ass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3951288" cy="3951288"/>
          </a:xfrm>
        </p:spPr>
      </p:pic>
      <p:pic>
        <p:nvPicPr>
          <p:cNvPr id="8" name="Segnaposto contenuto 7" descr="T1 ass5mdc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620688"/>
            <a:ext cx="3951288" cy="3951288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CTRL a  1 settimana </a:t>
            </a:r>
            <a:endParaRPr lang="it-IT" dirty="0"/>
          </a:p>
        </p:txBody>
      </p:sp>
      <p:pic>
        <p:nvPicPr>
          <p:cNvPr id="6" name="Segnaposto contenuto 5" descr="T1sag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7" name="Segnaposto contenuto 6" descr="T2sag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mer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8" name="Segnaposto contenuto 7" descr="merge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Ctrl a 4 mesi</a:t>
            </a:r>
            <a:endParaRPr lang="it-IT" dirty="0"/>
          </a:p>
        </p:txBody>
      </p:sp>
      <p:pic>
        <p:nvPicPr>
          <p:cNvPr id="6" name="Segnaposto contenuto 5" descr="stirsa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7" name="Segnaposto contenuto 6" descr="t2sa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stirsag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6135" y="1772816"/>
            <a:ext cx="4109665" cy="4109665"/>
          </a:xfrm>
        </p:spPr>
      </p:pic>
      <p:pic>
        <p:nvPicPr>
          <p:cNvPr id="8" name="Segnaposto contenuto 7" descr="t1sa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352999" y="548680"/>
            <a:ext cx="5333801" cy="5333801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merg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908720"/>
            <a:ext cx="4038600" cy="4038600"/>
          </a:xfrm>
        </p:spPr>
      </p:pic>
      <p:pic>
        <p:nvPicPr>
          <p:cNvPr id="8" name="Segnaposto contenuto 7" descr="t2sa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traumi spinali in età pediatrica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611560" y="3861048"/>
            <a:ext cx="7772400" cy="1409949"/>
          </a:xfrm>
        </p:spPr>
        <p:txBody>
          <a:bodyPr>
            <a:normAutofit/>
          </a:bodyPr>
          <a:lstStyle/>
          <a:p>
            <a:r>
              <a:rPr lang="it-IT" sz="2800" dirty="0" smtClean="0"/>
              <a:t>Rappresentano 1-10% dei totali spesso associati a lesioni cerebrali</a:t>
            </a:r>
            <a:endParaRPr lang="it-IT" sz="28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3633663" cy="1362075"/>
          </a:xfrm>
        </p:spPr>
        <p:txBody>
          <a:bodyPr/>
          <a:lstStyle/>
          <a:p>
            <a:r>
              <a:rPr lang="it-IT" dirty="0" smtClean="0"/>
              <a:t>Case  report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3851920" y="620688"/>
            <a:ext cx="4641775" cy="2346052"/>
          </a:xfrm>
        </p:spPr>
        <p:txBody>
          <a:bodyPr>
            <a:normAutofit/>
          </a:bodyPr>
          <a:lstStyle/>
          <a:p>
            <a:r>
              <a:rPr lang="it-IT" sz="2400" dirty="0" smtClean="0"/>
              <a:t>11 anni maschio</a:t>
            </a:r>
          </a:p>
          <a:p>
            <a:r>
              <a:rPr lang="it-IT" sz="2400" dirty="0" smtClean="0"/>
              <a:t>Trauma di medio grado stradale</a:t>
            </a:r>
          </a:p>
          <a:p>
            <a:r>
              <a:rPr lang="it-IT" sz="2400" dirty="0" smtClean="0"/>
              <a:t>Auto in sicurezza, cintura .</a:t>
            </a:r>
          </a:p>
          <a:p>
            <a:r>
              <a:rPr lang="it-IT" sz="2400" dirty="0" smtClean="0"/>
              <a:t>Improvvisa paraparesi 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omic Sans MS" pitchFamily="66" charset="0"/>
              </a:rPr>
              <a:t>Stir</a:t>
            </a:r>
            <a:endParaRPr lang="it-IT" dirty="0">
              <a:latin typeface="Comic Sans MS" pitchFamily="66" charset="0"/>
            </a:endParaRPr>
          </a:p>
        </p:txBody>
      </p:sp>
      <p:pic>
        <p:nvPicPr>
          <p:cNvPr id="7" name="Segnaposto contenuto 6" descr="Stir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8" name="Segnaposto contenuto 7" descr="Stir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1547664" y="260648"/>
            <a:ext cx="874440" cy="639762"/>
          </a:xfrm>
        </p:spPr>
        <p:txBody>
          <a:bodyPr/>
          <a:lstStyle/>
          <a:p>
            <a:r>
              <a:rPr lang="it-IT" dirty="0" smtClean="0"/>
              <a:t>stir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3"/>
          </p:nvPr>
        </p:nvSpPr>
        <p:spPr>
          <a:xfrm>
            <a:off x="6876256" y="836712"/>
            <a:ext cx="1799183" cy="639762"/>
          </a:xfrm>
        </p:spPr>
        <p:txBody>
          <a:bodyPr/>
          <a:lstStyle/>
          <a:p>
            <a:r>
              <a:rPr lang="it-IT" dirty="0" smtClean="0"/>
              <a:t>T1</a:t>
            </a:r>
            <a:endParaRPr lang="it-IT" dirty="0"/>
          </a:p>
        </p:txBody>
      </p:sp>
      <p:pic>
        <p:nvPicPr>
          <p:cNvPr id="9" name="Segnaposto contenuto 8" descr="Stir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1650" y="903685"/>
            <a:ext cx="5222478" cy="5222478"/>
          </a:xfrm>
        </p:spPr>
      </p:pic>
      <p:pic>
        <p:nvPicPr>
          <p:cNvPr id="10" name="Segnaposto contenuto 9" descr="T1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92712" y="2132856"/>
            <a:ext cx="3951288" cy="3951288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6012160" y="476672"/>
            <a:ext cx="1080120" cy="639762"/>
          </a:xfrm>
        </p:spPr>
        <p:txBody>
          <a:bodyPr/>
          <a:lstStyle/>
          <a:p>
            <a:r>
              <a:rPr lang="it-IT" dirty="0" smtClean="0"/>
              <a:t>T2 </a:t>
            </a:r>
            <a:endParaRPr lang="it-IT" dirty="0"/>
          </a:p>
        </p:txBody>
      </p:sp>
      <p:pic>
        <p:nvPicPr>
          <p:cNvPr id="9" name="Segnaposto contenuto 8" descr="t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1649" y="1124744"/>
            <a:ext cx="5001419" cy="5001419"/>
          </a:xfrm>
        </p:spPr>
      </p:pic>
      <p:pic>
        <p:nvPicPr>
          <p:cNvPr id="10" name="Segnaposto contenuto 9" descr="t2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840583"/>
            <a:ext cx="4285580" cy="428558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/>
          <a:lstStyle/>
          <a:p>
            <a:r>
              <a:rPr lang="it-IT" dirty="0" smtClean="0"/>
              <a:t>T2</a:t>
            </a:r>
            <a:endParaRPr lang="it-IT" dirty="0"/>
          </a:p>
        </p:txBody>
      </p:sp>
      <p:pic>
        <p:nvPicPr>
          <p:cNvPr id="7" name="Segnaposto contenuto 6" descr="T2as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4038600" cy="4038600"/>
          </a:xfrm>
        </p:spPr>
      </p:pic>
      <p:pic>
        <p:nvPicPr>
          <p:cNvPr id="8" name="Segnaposto contenuto 7" descr="t2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19872" y="620688"/>
            <a:ext cx="5262736" cy="526273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T2 Fat/Sat</a:t>
            </a:r>
            <a:endParaRPr lang="it-IT" dirty="0"/>
          </a:p>
        </p:txBody>
      </p:sp>
      <p:pic>
        <p:nvPicPr>
          <p:cNvPr id="9" name="Segnaposto contenuto 8" descr="T2assfa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10" name="Segnaposto contenuto 9" descr="T2assfat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 T2 ass fat/sat</a:t>
            </a:r>
            <a:endParaRPr lang="it-IT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sz="half" idx="3"/>
          </p:nvPr>
        </p:nvSpPr>
        <p:spPr>
          <a:xfrm>
            <a:off x="4572000" y="188640"/>
            <a:ext cx="2663279" cy="639762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Livello di scansione</a:t>
            </a:r>
            <a:endParaRPr lang="it-IT" dirty="0"/>
          </a:p>
        </p:txBody>
      </p:sp>
      <p:pic>
        <p:nvPicPr>
          <p:cNvPr id="7" name="Segnaposto contenuto 6" descr="T2assfat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95312" y="2362200"/>
            <a:ext cx="3763963" cy="3763963"/>
          </a:xfrm>
        </p:spPr>
      </p:pic>
      <p:pic>
        <p:nvPicPr>
          <p:cNvPr id="8" name="Segnaposto contenuto 7" descr="t2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707904" y="1192511"/>
            <a:ext cx="4933652" cy="4933652"/>
          </a:xfrm>
        </p:spPr>
      </p:pic>
      <p:sp>
        <p:nvSpPr>
          <p:cNvPr id="12" name="Freccia a destra 11"/>
          <p:cNvSpPr/>
          <p:nvPr/>
        </p:nvSpPr>
        <p:spPr>
          <a:xfrm>
            <a:off x="5220072" y="2996952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5112568" cy="1143000"/>
          </a:xfrm>
        </p:spPr>
        <p:txBody>
          <a:bodyPr/>
          <a:lstStyle/>
          <a:p>
            <a:r>
              <a:rPr lang="it-IT" dirty="0" smtClean="0"/>
              <a:t>Ctrl post op.</a:t>
            </a:r>
            <a:endParaRPr lang="it-IT" dirty="0"/>
          </a:p>
        </p:txBody>
      </p:sp>
      <p:pic>
        <p:nvPicPr>
          <p:cNvPr id="6" name="Segnaposto contenuto 5" descr="t1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095" y="1412776"/>
            <a:ext cx="4469705" cy="4469705"/>
          </a:xfrm>
        </p:spPr>
      </p:pic>
      <p:pic>
        <p:nvPicPr>
          <p:cNvPr id="7" name="Segnaposto contenuto 6" descr="t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79912" y="1484784"/>
            <a:ext cx="4968552" cy="496855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merge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31577"/>
            <a:ext cx="5050904" cy="5050904"/>
          </a:xfrm>
        </p:spPr>
      </p:pic>
      <p:pic>
        <p:nvPicPr>
          <p:cNvPr id="12" name="Segnaposto contenuto 11" descr="merg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03648" y="332656"/>
            <a:ext cx="1450504" cy="639762"/>
          </a:xfrm>
        </p:spPr>
        <p:txBody>
          <a:bodyPr/>
          <a:lstStyle/>
          <a:p>
            <a:r>
              <a:rPr lang="it-IT" dirty="0" smtClean="0"/>
              <a:t>T2 HR</a:t>
            </a:r>
            <a:endParaRPr lang="it-IT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half" idx="3"/>
          </p:nvPr>
        </p:nvSpPr>
        <p:spPr>
          <a:xfrm>
            <a:off x="5940152" y="188640"/>
            <a:ext cx="863079" cy="639762"/>
          </a:xfrm>
        </p:spPr>
        <p:txBody>
          <a:bodyPr/>
          <a:lstStyle/>
          <a:p>
            <a:r>
              <a:rPr lang="it-IT" dirty="0" smtClean="0"/>
              <a:t>T2</a:t>
            </a:r>
            <a:endParaRPr lang="it-IT" dirty="0"/>
          </a:p>
        </p:txBody>
      </p:sp>
      <p:pic>
        <p:nvPicPr>
          <p:cNvPr id="7" name="Segnaposto contenuto 6" descr="T2dor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95312" y="2362200"/>
            <a:ext cx="3763963" cy="3763963"/>
          </a:xfrm>
        </p:spPr>
      </p:pic>
      <p:pic>
        <p:nvPicPr>
          <p:cNvPr id="8" name="Segnaposto contenuto 7" descr="t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496121" y="980728"/>
            <a:ext cx="5145435" cy="514543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Rapporto capo restante corpo</a:t>
            </a:r>
            <a:endParaRPr lang="it-IT" dirty="0"/>
          </a:p>
        </p:txBody>
      </p:sp>
      <p:pic>
        <p:nvPicPr>
          <p:cNvPr id="6" name="Segnaposto contenuto 5" descr="leonardo bambin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1980"/>
            <a:ext cx="4038600" cy="4482402"/>
          </a:xfrm>
        </p:spPr>
      </p:pic>
      <p:pic>
        <p:nvPicPr>
          <p:cNvPr id="7" name="Segnaposto contenuto 6" descr="bimb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10545"/>
            <a:ext cx="4038600" cy="2505273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T1 con Mdc ?</a:t>
            </a:r>
            <a:endParaRPr lang="it-IT" dirty="0"/>
          </a:p>
        </p:txBody>
      </p:sp>
      <p:pic>
        <p:nvPicPr>
          <p:cNvPr id="4" name="Segnaposto contenuto 3" descr="t1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7737" y="1600200"/>
            <a:ext cx="4708525" cy="4708525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Studio funzionale DWI</a:t>
            </a:r>
            <a:endParaRPr lang="it-IT" dirty="0"/>
          </a:p>
        </p:txBody>
      </p:sp>
      <p:pic>
        <p:nvPicPr>
          <p:cNvPr id="4" name="Segnaposto contenuto 3" descr="dw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7300" y="2643981"/>
            <a:ext cx="2438400" cy="2438400"/>
          </a:xfrm>
        </p:spPr>
      </p:pic>
      <p:pic>
        <p:nvPicPr>
          <p:cNvPr id="6" name="Segnaposto contenuto 5" descr="dwi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91880" y="1412776"/>
            <a:ext cx="5112568" cy="5112568"/>
          </a:xfrm>
        </p:spPr>
      </p:pic>
      <p:cxnSp>
        <p:nvCxnSpPr>
          <p:cNvPr id="7" name="Connettore 2 6"/>
          <p:cNvCxnSpPr/>
          <p:nvPr/>
        </p:nvCxnSpPr>
        <p:spPr>
          <a:xfrm flipH="1">
            <a:off x="6300192" y="2924944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Sicurezza innanzi tutto Grazie</a:t>
            </a:r>
            <a:endParaRPr lang="it-IT" dirty="0"/>
          </a:p>
        </p:txBody>
      </p:sp>
      <p:pic>
        <p:nvPicPr>
          <p:cNvPr id="4" name="Segnaposto contenuto 3" descr="caduta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86454"/>
            <a:ext cx="6624736" cy="502690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Morfobiometria</a:t>
            </a:r>
            <a:r>
              <a:rPr lang="it-IT" dirty="0" smtClean="0"/>
              <a:t> del bambino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Un aspetto tipico delle lesioni in età pediatrica è rappresentato dal cosiddetto quadro di SCIWORA, ovvero di lesioni spinali senza anomalie radiologiche, più frequente nelle lesioni cervicali.</a:t>
            </a:r>
          </a:p>
          <a:p>
            <a:r>
              <a:rPr lang="it-IT" dirty="0" smtClean="0"/>
              <a:t> </a:t>
            </a:r>
            <a:r>
              <a:rPr lang="en-US" b="1" dirty="0" smtClean="0"/>
              <a:t>Spinal cord injury without radiographic abnormality (SCIWORA) in children </a:t>
            </a:r>
          </a:p>
          <a:p>
            <a:endParaRPr lang="it-IT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15816" y="260648"/>
            <a:ext cx="3008313" cy="1162050"/>
          </a:xfrm>
        </p:spPr>
        <p:txBody>
          <a:bodyPr>
            <a:normAutofit/>
          </a:bodyPr>
          <a:lstStyle/>
          <a:p>
            <a:r>
              <a:rPr lang="it-IT" dirty="0" smtClean="0"/>
              <a:t>Maggiore percentuale in  incidenti stradali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2"/>
          </p:nvPr>
        </p:nvSpPr>
        <p:spPr>
          <a:xfrm>
            <a:off x="457201" y="1435101"/>
            <a:ext cx="1090464" cy="4370164"/>
          </a:xfrm>
        </p:spPr>
        <p:txBody>
          <a:bodyPr/>
          <a:lstStyle/>
          <a:p>
            <a:r>
              <a:rPr lang="it-IT" dirty="0" smtClean="0"/>
              <a:t>Mancato rispetto delle norme di sicurezza</a:t>
            </a:r>
            <a:endParaRPr lang="it-IT" dirty="0"/>
          </a:p>
        </p:txBody>
      </p:sp>
      <p:pic>
        <p:nvPicPr>
          <p:cNvPr id="4" name="Segnaposto contenuto 3" descr="seggiolin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5" y="2060848"/>
            <a:ext cx="6847711" cy="3976622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Caduta accidentale (o procurata)</a:t>
            </a:r>
            <a:endParaRPr lang="it-IT" dirty="0"/>
          </a:p>
        </p:txBody>
      </p:sp>
      <p:pic>
        <p:nvPicPr>
          <p:cNvPr id="10" name="Segnaposto contenuto 9" descr="Cadut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23402"/>
            <a:ext cx="4038600" cy="4079559"/>
          </a:xfrm>
        </p:spPr>
      </p:pic>
      <p:pic>
        <p:nvPicPr>
          <p:cNvPr id="11" name="Segnaposto contenuto 10" descr="caduta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5" y="2553494"/>
            <a:ext cx="3333750" cy="2619375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Differente lassità osteoarticolare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Le lesioni spinali in età inferiore agli 8 anni interessano prevalentemente i segmenti cervicali alti con un rischio di associazione di lesioni craniche nel 25-50% dei casi. In particolare appare più elevato il rischio di lesioni nel tratto compreso fra C1 e C4; questo probabilmente correlato ad una sproporzione fra la grandezza della testa ed il relativo iposviluppo della muscolatura del collo.</a:t>
            </a:r>
            <a:endParaRPr lang="it-IT" dirty="0"/>
          </a:p>
        </p:txBody>
      </p:sp>
      <p:pic>
        <p:nvPicPr>
          <p:cNvPr id="11" name="Segnaposto contenuto 10" descr="caduta 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994566" y="2362200"/>
            <a:ext cx="3342692" cy="37639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Trauma da caduta dall’alto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2"/>
          </p:nvPr>
        </p:nvSpPr>
        <p:spPr>
          <a:xfrm>
            <a:off x="457201" y="1435101"/>
            <a:ext cx="2746648" cy="3866108"/>
          </a:xfrm>
        </p:spPr>
        <p:txBody>
          <a:bodyPr/>
          <a:lstStyle/>
          <a:p>
            <a:endParaRPr lang="it-IT" dirty="0" smtClean="0"/>
          </a:p>
          <a:p>
            <a:r>
              <a:rPr lang="it-IT" dirty="0" smtClean="0"/>
              <a:t>Grave trauma. </a:t>
            </a:r>
          </a:p>
          <a:p>
            <a:endParaRPr lang="it-IT" dirty="0" smtClean="0"/>
          </a:p>
          <a:p>
            <a:r>
              <a:rPr lang="it-IT" dirty="0" smtClean="0"/>
              <a:t>GCSP 9-10</a:t>
            </a:r>
          </a:p>
          <a:p>
            <a:endParaRPr lang="it-IT" dirty="0" smtClean="0"/>
          </a:p>
          <a:p>
            <a:r>
              <a:rPr lang="it-IT" dirty="0" smtClean="0"/>
              <a:t>Sospette lesioni FCL cerebri  alla TC</a:t>
            </a:r>
          </a:p>
          <a:p>
            <a:endParaRPr lang="it-IT" dirty="0" smtClean="0"/>
          </a:p>
          <a:p>
            <a:r>
              <a:rPr lang="it-IT" dirty="0" smtClean="0"/>
              <a:t>Paraplegia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RMN encefalo e rachide</a:t>
            </a:r>
          </a:p>
        </p:txBody>
      </p:sp>
      <p:pic>
        <p:nvPicPr>
          <p:cNvPr id="6" name="Segnaposto contenuto 5" descr="T2sa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761205"/>
            <a:ext cx="5149453" cy="5149453"/>
          </a:xfrm>
        </p:spPr>
      </p:pic>
      <p:sp>
        <p:nvSpPr>
          <p:cNvPr id="7" name="Freccia in giù 6"/>
          <p:cNvSpPr/>
          <p:nvPr/>
        </p:nvSpPr>
        <p:spPr>
          <a:xfrm>
            <a:off x="971600" y="3789040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1547664" y="5445224"/>
            <a:ext cx="1018456" cy="639762"/>
          </a:xfrm>
        </p:spPr>
        <p:txBody>
          <a:bodyPr/>
          <a:lstStyle/>
          <a:p>
            <a:r>
              <a:rPr lang="it-IT" dirty="0" smtClean="0"/>
              <a:t>STIR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3"/>
          </p:nvPr>
        </p:nvSpPr>
        <p:spPr>
          <a:xfrm>
            <a:off x="6156176" y="620688"/>
            <a:ext cx="1007095" cy="639762"/>
          </a:xfrm>
        </p:spPr>
        <p:txBody>
          <a:bodyPr/>
          <a:lstStyle/>
          <a:p>
            <a:r>
              <a:rPr lang="it-IT" dirty="0" smtClean="0"/>
              <a:t>T1</a:t>
            </a:r>
            <a:endParaRPr lang="it-IT" dirty="0"/>
          </a:p>
        </p:txBody>
      </p:sp>
      <p:pic>
        <p:nvPicPr>
          <p:cNvPr id="9" name="Segnaposto contenuto 8" descr="Sti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3951288" cy="3951288"/>
          </a:xfrm>
        </p:spPr>
      </p:pic>
      <p:pic>
        <p:nvPicPr>
          <p:cNvPr id="10" name="Segnaposto contenuto 9" descr="t1sag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3931" y="2362200"/>
            <a:ext cx="3763963" cy="3763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t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e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127</TotalTime>
  <Words>254</Words>
  <Application>Microsoft Office PowerPoint</Application>
  <PresentationFormat>Presentazione su schermo (4:3)</PresentationFormat>
  <Paragraphs>60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Vertice</vt:lpstr>
      <vt:lpstr>Traumi spinali aspetti neuroradiologici</vt:lpstr>
      <vt:lpstr>I traumi spinali in età pediatrica</vt:lpstr>
      <vt:lpstr>Rapporto capo restante corpo</vt:lpstr>
      <vt:lpstr>Morfobiometria del bambino</vt:lpstr>
      <vt:lpstr>Maggiore percentuale in  incidenti stradali</vt:lpstr>
      <vt:lpstr>Caduta accidentale (o procurata)</vt:lpstr>
      <vt:lpstr>Differente lassità osteoarticolare</vt:lpstr>
      <vt:lpstr>Trauma da caduta dall’alto</vt:lpstr>
      <vt:lpstr>Diapositiva 9</vt:lpstr>
      <vt:lpstr>T2 HR</vt:lpstr>
      <vt:lpstr>T2 MERGE</vt:lpstr>
      <vt:lpstr>Diapositiva 12</vt:lpstr>
      <vt:lpstr>Controllo a 24 H</vt:lpstr>
      <vt:lpstr>Diapositiva 14</vt:lpstr>
      <vt:lpstr>CTRL a  1 settimana </vt:lpstr>
      <vt:lpstr>Diapositiva 16</vt:lpstr>
      <vt:lpstr>Ctrl a 4 mesi</vt:lpstr>
      <vt:lpstr>Diapositiva 18</vt:lpstr>
      <vt:lpstr>Diapositiva 19</vt:lpstr>
      <vt:lpstr>Case  report</vt:lpstr>
      <vt:lpstr>Stir</vt:lpstr>
      <vt:lpstr>Diapositiva 22</vt:lpstr>
      <vt:lpstr>Diapositiva 23</vt:lpstr>
      <vt:lpstr>T2</vt:lpstr>
      <vt:lpstr>T2 Fat/Sat</vt:lpstr>
      <vt:lpstr>Diapositiva 26</vt:lpstr>
      <vt:lpstr>Ctrl post op.</vt:lpstr>
      <vt:lpstr>Diapositiva 28</vt:lpstr>
      <vt:lpstr>Diapositiva 29</vt:lpstr>
      <vt:lpstr>T1 con Mdc ?</vt:lpstr>
      <vt:lpstr>Studio funzionale DWI</vt:lpstr>
      <vt:lpstr>Sicurezza innanzi tutto Grazie</vt:lpstr>
      <vt:lpstr>Fine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Traumi spinali aspetti neuroradiologici</dc:title>
  <dc:creator>Mario</dc:creator>
  <cp:lastModifiedBy>Mario</cp:lastModifiedBy>
  <cp:revision>22</cp:revision>
  <dcterms:created xsi:type="dcterms:W3CDTF">2013-02-20T10:58:04Z</dcterms:created>
  <dcterms:modified xsi:type="dcterms:W3CDTF">2013-03-01T06:52:13Z</dcterms:modified>
</cp:coreProperties>
</file>